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4025" r:id="rId1"/>
  </p:sldMasterIdLst>
  <p:sldIdLst>
    <p:sldId id="256" r:id="rId2"/>
    <p:sldId id="319" r:id="rId3"/>
    <p:sldId id="257" r:id="rId4"/>
    <p:sldId id="258" r:id="rId5"/>
    <p:sldId id="370" r:id="rId6"/>
    <p:sldId id="292" r:id="rId7"/>
    <p:sldId id="321" r:id="rId8"/>
    <p:sldId id="344" r:id="rId9"/>
    <p:sldId id="371" r:id="rId10"/>
    <p:sldId id="345" r:id="rId11"/>
    <p:sldId id="372" r:id="rId12"/>
    <p:sldId id="346" r:id="rId13"/>
    <p:sldId id="348" r:id="rId14"/>
    <p:sldId id="347" r:id="rId15"/>
    <p:sldId id="349" r:id="rId16"/>
    <p:sldId id="363" r:id="rId17"/>
    <p:sldId id="362" r:id="rId18"/>
    <p:sldId id="350" r:id="rId19"/>
    <p:sldId id="351" r:id="rId20"/>
    <p:sldId id="375" r:id="rId21"/>
    <p:sldId id="364" r:id="rId22"/>
    <p:sldId id="365" r:id="rId23"/>
    <p:sldId id="354" r:id="rId24"/>
    <p:sldId id="355" r:id="rId25"/>
    <p:sldId id="367" r:id="rId26"/>
    <p:sldId id="356" r:id="rId27"/>
    <p:sldId id="366" r:id="rId28"/>
    <p:sldId id="357" r:id="rId29"/>
    <p:sldId id="368" r:id="rId30"/>
    <p:sldId id="358" r:id="rId31"/>
    <p:sldId id="369" r:id="rId32"/>
    <p:sldId id="374" r:id="rId33"/>
    <p:sldId id="360" r:id="rId34"/>
    <p:sldId id="361" r:id="rId35"/>
    <p:sldId id="373" r:id="rId36"/>
    <p:sldId id="339" r:id="rId37"/>
    <p:sldId id="353" r:id="rId38"/>
    <p:sldId id="352" r:id="rId3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220" autoAdjust="0"/>
    <p:restoredTop sz="94660"/>
  </p:normalViewPr>
  <p:slideViewPr>
    <p:cSldViewPr snapToGrid="0">
      <p:cViewPr varScale="1">
        <p:scale>
          <a:sx n="81" d="100"/>
          <a:sy n="81" d="100"/>
        </p:scale>
        <p:origin x="108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7693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8977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683858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4975390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9028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37515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00848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83752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5573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78817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8030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90990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4504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48524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4182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092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05752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3EB63194-F132-4B40-AB20-A259D82F4CF4}" type="datetimeFigureOut">
              <a:rPr lang="en-US" smtClean="0"/>
              <a:t>1/9/2019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09C011AC-DC63-40B6-A0F3-11CBA63F29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60943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26" r:id="rId1"/>
    <p:sldLayoutId id="2147484027" r:id="rId2"/>
    <p:sldLayoutId id="2147484028" r:id="rId3"/>
    <p:sldLayoutId id="2147484029" r:id="rId4"/>
    <p:sldLayoutId id="2147484030" r:id="rId5"/>
    <p:sldLayoutId id="2147484031" r:id="rId6"/>
    <p:sldLayoutId id="2147484032" r:id="rId7"/>
    <p:sldLayoutId id="2147484033" r:id="rId8"/>
    <p:sldLayoutId id="2147484034" r:id="rId9"/>
    <p:sldLayoutId id="2147484035" r:id="rId10"/>
    <p:sldLayoutId id="2147484036" r:id="rId11"/>
    <p:sldLayoutId id="2147484037" r:id="rId12"/>
    <p:sldLayoutId id="2147484038" r:id="rId13"/>
    <p:sldLayoutId id="2147484039" r:id="rId14"/>
    <p:sldLayoutId id="2147484040" r:id="rId15"/>
    <p:sldLayoutId id="2147484041" r:id="rId16"/>
    <p:sldLayoutId id="2147484042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jpe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7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jpe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5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9.jpeg"/><Relationship Id="rId4" Type="http://schemas.openxmlformats.org/officeDocument/2006/relationships/image" Target="../media/image68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jpe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5982" y="334878"/>
            <a:ext cx="9440034" cy="1828801"/>
          </a:xfrm>
          <a:effectLst/>
        </p:spPr>
        <p:txBody>
          <a:bodyPr/>
          <a:lstStyle/>
          <a:p>
            <a:r>
              <a:rPr lang="en-US" dirty="0" smtClean="0"/>
              <a:t>Headwater Stream Ecosystems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7096" y="2053476"/>
            <a:ext cx="3137839" cy="658351"/>
          </a:xfrm>
          <a:effectLst/>
        </p:spPr>
        <p:txBody>
          <a:bodyPr/>
          <a:lstStyle/>
          <a:p>
            <a:r>
              <a:rPr lang="en-US" dirty="0" smtClean="0"/>
              <a:t>Zach Lessig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9" r="3826" b="21416"/>
          <a:stretch/>
        </p:blipFill>
        <p:spPr>
          <a:xfrm>
            <a:off x="787774" y="2814734"/>
            <a:ext cx="10579163" cy="3647715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1517198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273570"/>
            <a:ext cx="4000500" cy="3333750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46" y="2258067"/>
            <a:ext cx="4000500" cy="33337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498" y="2258070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Hydrology Over Time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34161" y="26966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038606" y="269913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172955" y="27016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917286" y="2694655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121731" y="2697154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256080" y="269965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988537" y="269268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192982" y="269518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1327331" y="269768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0" y="5621460"/>
            <a:ext cx="6261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 depth and discharge did not change over time.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2520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Relationships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3301" y="2129402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0926" y="2129402"/>
            <a:ext cx="4000500" cy="333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782305" y="5489732"/>
            <a:ext cx="5207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Width, depth and discharge all increase together.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05719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31126"/>
            <a:ext cx="4000500" cy="3333750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731136"/>
            <a:ext cx="4000500" cy="3333750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6748" y="1731129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Nutrients Over Time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55721" y="213181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030583" y="213431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183856" y="213679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4944689" y="212923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6119551" y="213173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7272824" y="213421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9036248" y="214472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211110" y="214722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11364383" y="214970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0" y="5095927"/>
            <a:ext cx="8648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Nutrients do not differ at first 2 sampling periods and then go up for the third.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1223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4752" y="230456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016122" y="273571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129928" y="272272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257589" y="5641383"/>
            <a:ext cx="8245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did not differ at the 2 different sampling </a:t>
            </a:r>
            <a:r>
              <a:rPr lang="en-US" dirty="0" smtClean="0"/>
              <a:t>periods</a:t>
            </a:r>
            <a:r>
              <a:rPr lang="en-US" dirty="0" smtClean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7762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49" y="1870611"/>
            <a:ext cx="4000500" cy="33337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70615"/>
            <a:ext cx="4000500" cy="3333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870615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Light and Temp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32581" y="229403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1056" y="229653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68955" y="2299027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9039387" y="228685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202362" y="228936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C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1375759" y="229185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4937021" y="2294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99993" y="2297168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242395" y="2299670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0" y="5241653"/>
            <a:ext cx="7578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Light and temperature follow expected seasonal patterns. </a:t>
            </a:r>
          </a:p>
          <a:p>
            <a:r>
              <a:rPr lang="en-US" dirty="0" smtClean="0"/>
              <a:t>The temperature reflects an earlier sampling in the last summer than the first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243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456" r="9165" b="27251"/>
          <a:stretch/>
        </p:blipFill>
        <p:spPr>
          <a:xfrm>
            <a:off x="106876" y="3348846"/>
            <a:ext cx="3633849" cy="171004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94" t="22166" r="9758" b="27608"/>
          <a:stretch/>
        </p:blipFill>
        <p:spPr>
          <a:xfrm>
            <a:off x="83125" y="0"/>
            <a:ext cx="3633849" cy="16744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21987" r="9460" b="27073"/>
          <a:stretch/>
        </p:blipFill>
        <p:spPr>
          <a:xfrm>
            <a:off x="106880" y="1662549"/>
            <a:ext cx="3621973" cy="169817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9552" r="8303" b="3386"/>
          <a:stretch/>
        </p:blipFill>
        <p:spPr>
          <a:xfrm>
            <a:off x="4830781" y="142504"/>
            <a:ext cx="5595753" cy="391885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64" r="9461" b="25826"/>
          <a:stretch/>
        </p:blipFill>
        <p:spPr>
          <a:xfrm>
            <a:off x="106875" y="5070763"/>
            <a:ext cx="3621974" cy="17872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588332" y="308758"/>
            <a:ext cx="13419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idx="1"/>
          </p:nvPr>
        </p:nvSpPr>
        <p:spPr>
          <a:xfrm>
            <a:off x="4820007" y="4156364"/>
            <a:ext cx="6411924" cy="2398816"/>
          </a:xfrm>
        </p:spPr>
        <p:txBody>
          <a:bodyPr>
            <a:normAutofit lnSpcReduction="10000"/>
          </a:bodyPr>
          <a:lstStyle/>
          <a:p>
            <a:r>
              <a:rPr lang="en-US" dirty="0"/>
              <a:t>One station metabolism method using inverse </a:t>
            </a:r>
            <a:r>
              <a:rPr lang="en-US" dirty="0" smtClean="0"/>
              <a:t>modeling</a:t>
            </a:r>
          </a:p>
          <a:p>
            <a:r>
              <a:rPr lang="en-US" dirty="0" smtClean="0"/>
              <a:t>Use this data to estimate:</a:t>
            </a:r>
          </a:p>
          <a:p>
            <a:pPr lvl="1"/>
            <a:r>
              <a:rPr lang="en-US" dirty="0" smtClean="0"/>
              <a:t>Gas Exchange Constant (K600)</a:t>
            </a:r>
          </a:p>
          <a:p>
            <a:pPr lvl="1"/>
            <a:r>
              <a:rPr lang="en-US" dirty="0" smtClean="0"/>
              <a:t>GPP</a:t>
            </a:r>
          </a:p>
          <a:p>
            <a:pPr lvl="1"/>
            <a:r>
              <a:rPr lang="en-US" dirty="0" smtClean="0"/>
              <a:t>ER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8876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Choosing a model to estimate metabolism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Use 1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78774" y="2380137"/>
            <a:ext cx="5165766" cy="4068164"/>
          </a:xfrm>
        </p:spPr>
        <p:txBody>
          <a:bodyPr/>
          <a:lstStyle/>
          <a:p>
            <a:r>
              <a:rPr lang="en-US" dirty="0" smtClean="0"/>
              <a:t>Run a model that estimates K600, GPP and ER</a:t>
            </a:r>
          </a:p>
          <a:p>
            <a:r>
              <a:rPr lang="en-US" dirty="0" smtClean="0"/>
              <a:t>This method may risk an over-</a:t>
            </a:r>
            <a:r>
              <a:rPr lang="en-US" dirty="0" err="1" smtClean="0"/>
              <a:t>paramaterized</a:t>
            </a:r>
            <a:r>
              <a:rPr lang="en-US" dirty="0" smtClean="0"/>
              <a:t> model</a:t>
            </a:r>
          </a:p>
          <a:p>
            <a:r>
              <a:rPr lang="en-US" dirty="0" smtClean="0"/>
              <a:t>This method produced less believable values</a:t>
            </a: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Use 2 models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>
          <a:xfrm>
            <a:off x="6167374" y="2380137"/>
            <a:ext cx="5185879" cy="4068164"/>
          </a:xfrm>
        </p:spPr>
        <p:txBody>
          <a:bodyPr/>
          <a:lstStyle/>
          <a:p>
            <a:r>
              <a:rPr lang="en-US" dirty="0" smtClean="0"/>
              <a:t>Derive K600 and use that for estimating GPP and ER</a:t>
            </a:r>
          </a:p>
          <a:p>
            <a:pPr lvl="1"/>
            <a:r>
              <a:rPr lang="en-US" dirty="0" smtClean="0"/>
              <a:t>Run </a:t>
            </a:r>
            <a:r>
              <a:rPr lang="en-US" dirty="0"/>
              <a:t>a “Nighttime </a:t>
            </a:r>
            <a:r>
              <a:rPr lang="en-US" dirty="0" smtClean="0"/>
              <a:t>Regression Model” </a:t>
            </a:r>
            <a:r>
              <a:rPr lang="en-US" dirty="0"/>
              <a:t>that estimates </a:t>
            </a:r>
            <a:r>
              <a:rPr lang="en-US" dirty="0" smtClean="0"/>
              <a:t>K600</a:t>
            </a:r>
          </a:p>
          <a:p>
            <a:pPr lvl="1"/>
            <a:r>
              <a:rPr lang="en-US" dirty="0" smtClean="0"/>
              <a:t>Derive K600 equation using “good” model output from the 1 model method</a:t>
            </a:r>
          </a:p>
          <a:p>
            <a:pPr lvl="1"/>
            <a:r>
              <a:rPr lang="en-US" dirty="0" smtClean="0"/>
              <a:t>Derive K600 equation from literature 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4027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Choosing a model to estimate metabolism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My Model for K600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Run models that estimate K600</a:t>
            </a:r>
          </a:p>
          <a:p>
            <a:r>
              <a:rPr lang="en-US" dirty="0" smtClean="0"/>
              <a:t>Use “good” models to derive K600 where:</a:t>
            </a:r>
          </a:p>
          <a:p>
            <a:pPr lvl="1"/>
            <a:r>
              <a:rPr lang="en-US" dirty="0" smtClean="0"/>
              <a:t>0&lt;GPP</a:t>
            </a:r>
          </a:p>
          <a:p>
            <a:pPr lvl="1"/>
            <a:r>
              <a:rPr lang="en-US" dirty="0" smtClean="0"/>
              <a:t>0&gt;ER</a:t>
            </a:r>
          </a:p>
          <a:p>
            <a:pPr lvl="1"/>
            <a:r>
              <a:rPr lang="en-US" dirty="0" smtClean="0"/>
              <a:t>0&lt;K600</a:t>
            </a:r>
          </a:p>
          <a:p>
            <a:pPr lvl="1"/>
            <a:r>
              <a:rPr lang="en-US" dirty="0" smtClean="0"/>
              <a:t>95&lt;R2</a:t>
            </a:r>
          </a:p>
          <a:p>
            <a:r>
              <a:rPr lang="en-US" dirty="0" smtClean="0"/>
              <a:t>Ln(K600)=1.6703*ln(Velocity)+3.2482</a:t>
            </a:r>
          </a:p>
          <a:p>
            <a:pPr lvl="1"/>
            <a:r>
              <a:rPr lang="en-US" dirty="0" smtClean="0"/>
              <a:t>R2=0.27, P=0.07, N=26</a:t>
            </a:r>
          </a:p>
          <a:p>
            <a:pPr lvl="1"/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Literature derived K600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Derive equation for K600 based on Hall (2018) to use in models</a:t>
            </a:r>
          </a:p>
          <a:p>
            <a:r>
              <a:rPr lang="en-US" dirty="0" smtClean="0"/>
              <a:t>Ln(K600)=0.9557*ln(Slope)+3.0667</a:t>
            </a:r>
          </a:p>
          <a:p>
            <a:pPr lvl="1"/>
            <a:r>
              <a:rPr lang="en-US" dirty="0" smtClean="0"/>
              <a:t>R2=0.68, P=0.01, N=8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5110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9501" y="3524250"/>
            <a:ext cx="4000500" cy="33337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152108" y="4548251"/>
            <a:ext cx="403989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 chose the Literature derived equation.</a:t>
            </a:r>
          </a:p>
          <a:p>
            <a:endParaRPr lang="en-US" dirty="0" smtClean="0"/>
          </a:p>
          <a:p>
            <a:r>
              <a:rPr lang="en-US" dirty="0" smtClean="0"/>
              <a:t>4 of 30 models were dropped from further analysis.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37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9949" y="2175897"/>
            <a:ext cx="4000500" cy="333375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221788" y="26036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134174" y="2606139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912217" y="2608635"/>
            <a:ext cx="5700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AB</a:t>
            </a:r>
            <a:endParaRPr lang="en-US" sz="2000" dirty="0">
              <a:solidFill>
                <a:schemeClr val="bg1"/>
              </a:solidFill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915" y="2175897"/>
            <a:ext cx="4000500" cy="333375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7589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Metabolism Over Time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115575" y="259776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12464" y="26002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B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890392" y="2602761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B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15385" y="2605093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212274" y="2607592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A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1090201" y="2610086"/>
            <a:ext cx="3597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chemeClr val="bg1"/>
                </a:solidFill>
              </a:rPr>
              <a:t>A</a:t>
            </a:r>
            <a:endParaRPr lang="en-US" sz="2000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0" y="5532897"/>
            <a:ext cx="105388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Metabolism started off higher and then went down in magnitude for the following samplings.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0382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/>
          </a:bodyPr>
          <a:lstStyle/>
          <a:p>
            <a:r>
              <a:rPr lang="en-US" sz="2800" dirty="0" smtClean="0"/>
              <a:t>Stream </a:t>
            </a:r>
            <a:r>
              <a:rPr lang="en-US" sz="2800" dirty="0"/>
              <a:t>metabolism incorporates information about all aerobic organisms and habitats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are the top predators in headwater streams and may indicate the functioning of lower trophic levels.</a:t>
            </a:r>
            <a:endParaRPr lang="en-US" sz="2800" dirty="0"/>
          </a:p>
          <a:p>
            <a:endParaRPr lang="en-US" sz="2800" dirty="0" smtClean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282515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and ER relationship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15946" y="2067826"/>
            <a:ext cx="4000000" cy="33333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3363133" y="5408912"/>
            <a:ext cx="65092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and ER increase in magnitude together as expected.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046874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Lme</a:t>
            </a:r>
            <a:r>
              <a:rPr lang="en-US" dirty="0" smtClean="0"/>
              <a:t> (Transformed GPP ~ Sampling Period + Depth</a:t>
            </a:r>
            <a:r>
              <a:rPr lang="en-US" dirty="0"/>
              <a:t>)</a:t>
            </a:r>
            <a:endParaRPr lang="en-US" dirty="0" smtClean="0"/>
          </a:p>
          <a:p>
            <a:pPr lvl="1"/>
            <a:r>
              <a:rPr lang="en-US" dirty="0" smtClean="0"/>
              <a:t>log(1+GPP</a:t>
            </a:r>
            <a:r>
              <a:rPr lang="en-US" dirty="0"/>
              <a:t>)^(1/2)</a:t>
            </a:r>
          </a:p>
          <a:p>
            <a:pPr lvl="1"/>
            <a:r>
              <a:rPr lang="en-US" dirty="0" smtClean="0"/>
              <a:t>random = ~1|stream</a:t>
            </a:r>
            <a:endParaRPr lang="en-US" dirty="0"/>
          </a:p>
          <a:p>
            <a:pPr lvl="1"/>
            <a:r>
              <a:rPr lang="en-US" dirty="0" err="1" smtClean="0"/>
              <a:t>varIdent</a:t>
            </a:r>
            <a:r>
              <a:rPr lang="en-US" dirty="0" smtClean="0"/>
              <a:t>(form </a:t>
            </a:r>
            <a:r>
              <a:rPr lang="en-US" dirty="0"/>
              <a:t>= ~1|stream</a:t>
            </a:r>
            <a:r>
              <a:rPr lang="en-US" dirty="0" smtClean="0"/>
              <a:t>)</a:t>
            </a:r>
            <a:endParaRPr lang="en-US" dirty="0"/>
          </a:p>
          <a:p>
            <a:endParaRPr lang="en-US" dirty="0"/>
          </a:p>
        </p:txBody>
      </p:sp>
      <p:pic>
        <p:nvPicPr>
          <p:cNvPr id="5" name="Picture 2" descr="Related imag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6" b="61597"/>
          <a:stretch/>
        </p:blipFill>
        <p:spPr bwMode="auto">
          <a:xfrm>
            <a:off x="4539433" y="4812299"/>
            <a:ext cx="7560041" cy="1947731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22934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GPP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4272" y="2063583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2272" y="2063583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84883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8498" y="2165083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GPP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8296" y="2168856"/>
            <a:ext cx="4000500" cy="333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844298" y="5532899"/>
            <a:ext cx="8338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varies with sampling time and increases with depth.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2273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2" y="-1"/>
            <a:ext cx="7625168" cy="1131377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GPP Non-Model considerations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887" y="3524250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0" y="2850074"/>
            <a:ext cx="81702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GPP appears unrelated to light and nutrients although weakly and negatively with DIN.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6133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Lme</a:t>
            </a:r>
            <a:r>
              <a:rPr lang="en-US" dirty="0" smtClean="0"/>
              <a:t> (Transformed ER ~ Depth + Slope)</a:t>
            </a:r>
          </a:p>
          <a:p>
            <a:pPr lvl="1"/>
            <a:r>
              <a:rPr lang="en-US" dirty="0" smtClean="0"/>
              <a:t>log(1+|ER|)</a:t>
            </a:r>
            <a:endParaRPr lang="en-US" dirty="0"/>
          </a:p>
          <a:p>
            <a:pPr lvl="1"/>
            <a:r>
              <a:rPr lang="en-US" dirty="0" smtClean="0"/>
              <a:t>random </a:t>
            </a:r>
            <a:r>
              <a:rPr lang="en-US" dirty="0"/>
              <a:t>= ~</a:t>
            </a:r>
            <a:r>
              <a:rPr lang="en-US" dirty="0" smtClean="0"/>
              <a:t>1|stream</a:t>
            </a:r>
          </a:p>
          <a:p>
            <a:pPr lvl="1"/>
            <a:r>
              <a:rPr lang="en-US" dirty="0" smtClean="0"/>
              <a:t>method=ML</a:t>
            </a:r>
            <a:endParaRPr lang="en-US" dirty="0"/>
          </a:p>
        </p:txBody>
      </p:sp>
      <p:pic>
        <p:nvPicPr>
          <p:cNvPr id="4" name="Picture 2" descr="Image result for stream leaf lit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532" y="2938271"/>
            <a:ext cx="5660138" cy="3773425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20915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ER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9650" y="2131320"/>
            <a:ext cx="4000500" cy="33337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5775" y="2131320"/>
            <a:ext cx="4000500" cy="333375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8241477" y="2256312"/>
            <a:ext cx="16862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>
                <a:solidFill>
                  <a:schemeClr val="bg1"/>
                </a:solidFill>
              </a:rPr>
              <a:t>Hovey Summer ‘17</a:t>
            </a:r>
            <a:endParaRPr 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234793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ER Model </a:t>
            </a:r>
            <a:r>
              <a:rPr lang="en-US" dirty="0" smtClean="0"/>
              <a:t>Interpretation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0057" y="2033189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557" y="2033189"/>
            <a:ext cx="4000500" cy="333375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014780" y="5393414"/>
            <a:ext cx="77646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increases in magnitude with increasing depth and slope.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668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74414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7051" y="1974414"/>
            <a:ext cx="4000500" cy="33337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1974414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-1" y="0"/>
            <a:ext cx="7888638" cy="950026"/>
          </a:xfrm>
        </p:spPr>
        <p:txBody>
          <a:bodyPr>
            <a:normAutofit/>
          </a:bodyPr>
          <a:lstStyle/>
          <a:p>
            <a:pPr algn="l"/>
            <a:r>
              <a:rPr lang="en-US" dirty="0" smtClean="0"/>
              <a:t>ER Non-Model Considerations</a:t>
            </a:r>
            <a:endParaRPr 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0" y="5343896"/>
            <a:ext cx="55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ER does not relate to nutrients.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7357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Biomass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gls</a:t>
            </a:r>
            <a:r>
              <a:rPr lang="en-US" dirty="0"/>
              <a:t>(Transformed Trout Biomass ~ Basin + Width + Min </a:t>
            </a:r>
            <a:r>
              <a:rPr lang="en-US" dirty="0" smtClean="0"/>
              <a:t>Temp</a:t>
            </a:r>
            <a:r>
              <a:rPr lang="en-US" b="1" dirty="0" smtClean="0"/>
              <a:t>*</a:t>
            </a:r>
            <a:r>
              <a:rPr lang="en-US" dirty="0" smtClean="0"/>
              <a:t>Canopy Openness)</a:t>
            </a:r>
            <a:endParaRPr lang="en-US" dirty="0"/>
          </a:p>
          <a:p>
            <a:pPr lvl="1"/>
            <a:r>
              <a:rPr lang="en-US" dirty="0" smtClean="0"/>
              <a:t>log(1+Trout Biomass)</a:t>
            </a:r>
            <a:endParaRPr lang="en-US" dirty="0"/>
          </a:p>
          <a:p>
            <a:pPr lvl="1"/>
            <a:r>
              <a:rPr lang="en-US" dirty="0" err="1" smtClean="0"/>
              <a:t>varExp</a:t>
            </a:r>
            <a:r>
              <a:rPr lang="en-US" dirty="0" smtClean="0"/>
              <a:t>(form </a:t>
            </a:r>
            <a:r>
              <a:rPr lang="en-US" dirty="0"/>
              <a:t>= ~fitted(.))</a:t>
            </a:r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95531" y="2338467"/>
            <a:ext cx="5621648" cy="4216236"/>
          </a:xfrm>
          <a:prstGeom prst="rect">
            <a:avLst/>
          </a:prstGeom>
          <a:effectLst/>
        </p:spPr>
      </p:pic>
    </p:spTree>
    <p:extLst>
      <p:ext uri="{BB962C8B-B14F-4D97-AF65-F5344CB8AC3E}">
        <p14:creationId xmlns:p14="http://schemas.microsoft.com/office/powerpoint/2010/main" val="391087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effectLst/>
        </p:spPr>
        <p:txBody>
          <a:bodyPr/>
          <a:lstStyle/>
          <a:p>
            <a:pPr algn="l"/>
            <a:r>
              <a:rPr lang="en-US" dirty="0" smtClean="0"/>
              <a:t>Why this study?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Autofit/>
          </a:bodyPr>
          <a:lstStyle/>
          <a:p>
            <a:r>
              <a:rPr lang="en-US" sz="2800" dirty="0" smtClean="0">
                <a:effectLst/>
              </a:rPr>
              <a:t>Objective:</a:t>
            </a:r>
          </a:p>
          <a:p>
            <a:pPr lvl="1"/>
            <a:r>
              <a:rPr lang="en-US" sz="2600" dirty="0" smtClean="0">
                <a:effectLst/>
              </a:rPr>
              <a:t> Identify </a:t>
            </a:r>
            <a:r>
              <a:rPr lang="en-US" sz="2600" dirty="0">
                <a:effectLst/>
              </a:rPr>
              <a:t>what </a:t>
            </a:r>
            <a:r>
              <a:rPr lang="en-US" sz="2600" dirty="0" smtClean="0">
                <a:effectLst/>
              </a:rPr>
              <a:t>headwater stream environmental variables </a:t>
            </a:r>
            <a:r>
              <a:rPr lang="en-US" sz="2600" dirty="0">
                <a:effectLst/>
              </a:rPr>
              <a:t>best </a:t>
            </a:r>
            <a:r>
              <a:rPr lang="en-US" sz="2600" dirty="0" smtClean="0">
                <a:effectLst/>
              </a:rPr>
              <a:t>predict:</a:t>
            </a:r>
          </a:p>
          <a:p>
            <a:pPr lvl="2"/>
            <a:r>
              <a:rPr lang="en-US" sz="2400" dirty="0" smtClean="0">
                <a:effectLst/>
              </a:rPr>
              <a:t>Ecosystem Respiration (ER</a:t>
            </a:r>
            <a:r>
              <a:rPr lang="en-US" sz="2400" dirty="0">
                <a:effectLst/>
              </a:rPr>
              <a:t>)</a:t>
            </a:r>
            <a:r>
              <a:rPr lang="en-US" sz="2400" dirty="0" smtClean="0">
                <a:effectLst/>
              </a:rPr>
              <a:t> </a:t>
            </a:r>
          </a:p>
          <a:p>
            <a:pPr lvl="2"/>
            <a:r>
              <a:rPr lang="en-US" sz="2400" dirty="0" smtClean="0">
                <a:effectLst/>
              </a:rPr>
              <a:t>Gross Primary Production (GPP)</a:t>
            </a:r>
          </a:p>
          <a:p>
            <a:pPr lvl="2"/>
            <a:r>
              <a:rPr lang="en-US" sz="2400" dirty="0">
                <a:effectLst/>
              </a:rPr>
              <a:t>T</a:t>
            </a:r>
            <a:r>
              <a:rPr lang="en-US" sz="2400" dirty="0" smtClean="0">
                <a:effectLst/>
              </a:rPr>
              <a:t>rout biomass.</a:t>
            </a:r>
          </a:p>
        </p:txBody>
      </p:sp>
      <p:pic>
        <p:nvPicPr>
          <p:cNvPr id="5" name="Picture 2" descr="Bigfork Montana Fly Fishing Guide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7528" y="3218212"/>
            <a:ext cx="5361401" cy="3016333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7376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Trout Model Validation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8534" y="1983176"/>
            <a:ext cx="4000500" cy="333375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2784" y="1983176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9624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489" y="2020915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590" y="2020914"/>
            <a:ext cx="4000500" cy="3333750"/>
          </a:xfrm>
          <a:prstGeom prst="rect">
            <a:avLst/>
          </a:prstGeom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232561" y="5379524"/>
            <a:ext cx="8597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per stream length varies on basin and increases with increasing width.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6006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7409"/>
            <a:ext cx="4000500" cy="33337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5445" y="2067409"/>
            <a:ext cx="4000500" cy="333375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067409"/>
            <a:ext cx="4000500" cy="33337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887920" y="2913677"/>
            <a:ext cx="153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Low Temp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761348" y="3717019"/>
            <a:ext cx="15343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High Temp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Trout Biomass Model Interpretation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0" y="5438898"/>
            <a:ext cx="109965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increases with decreasing temperature and increasing canopy openness.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037876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0353762" cy="970450"/>
          </a:xfrm>
        </p:spPr>
        <p:txBody>
          <a:bodyPr/>
          <a:lstStyle/>
          <a:p>
            <a:pPr algn="l"/>
            <a:r>
              <a:rPr lang="en-US" dirty="0" smtClean="0"/>
              <a:t>Trout Non-Model Considerations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0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524250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2639" y="3524250"/>
            <a:ext cx="4000500" cy="33337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3524250"/>
            <a:ext cx="4000500" cy="333375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0" y="2838195"/>
            <a:ext cx="8098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appears unrelated to light and nutrients although possibly weakly and negatively with SRP.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3547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8205" y="1964007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7742" y="1964148"/>
            <a:ext cx="4000500" cy="3333750"/>
          </a:xfrm>
          <a:prstGeom prst="rect">
            <a:avLst/>
          </a:prstGeom>
        </p:spPr>
      </p:pic>
      <p:sp>
        <p:nvSpPr>
          <p:cNvPr id="9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2351317" y="5320147"/>
            <a:ext cx="55576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Trout biomass does not relate to ER or GPP.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4612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8" y="2082907"/>
            <a:ext cx="4000500" cy="333375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6815" y="2082907"/>
            <a:ext cx="4000500" cy="3333750"/>
          </a:xfrm>
          <a:prstGeom prst="rect">
            <a:avLst/>
          </a:prstGeom>
        </p:spPr>
      </p:pic>
      <p:sp>
        <p:nvSpPr>
          <p:cNvPr id="6" name="Title 1"/>
          <p:cNvSpPr txBox="1">
            <a:spLocks/>
          </p:cNvSpPr>
          <p:nvPr/>
        </p:nvSpPr>
        <p:spPr>
          <a:xfrm>
            <a:off x="1066195" y="7620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000" kern="1200">
                <a:ln>
                  <a:solidFill>
                    <a:schemeClr val="bg1">
                      <a:lumMod val="75000"/>
                      <a:lumOff val="25000"/>
                      <a:alpha val="10000"/>
                    </a:schemeClr>
                  </a:solidFill>
                </a:ln>
                <a:solidFill>
                  <a:schemeClr val="tx2"/>
                </a:solidFill>
                <a:effectLst>
                  <a:outerShdw blurRad="9525" dist="25400" dir="14640000" algn="tl" rotWithShape="0">
                    <a:schemeClr val="bg1">
                      <a:alpha val="30000"/>
                    </a:schemeClr>
                  </a:outerShdw>
                </a:effectLst>
                <a:latin typeface="+mj-lt"/>
                <a:ea typeface="+mj-ea"/>
                <a:cs typeface="Trebuchet M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smtClean="0"/>
              <a:t>Other Considerations…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13808" y="5438900"/>
            <a:ext cx="69589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SRP and DOC increase in magnitude together?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957942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Content Placeholder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17441" r="26" b="8188"/>
          <a:stretch/>
        </p:blipFill>
        <p:spPr>
          <a:xfrm>
            <a:off x="-104445" y="0"/>
            <a:ext cx="12292092" cy="6858000"/>
          </a:xfrm>
          <a:prstGeom prst="rect">
            <a:avLst/>
          </a:prstGeom>
          <a:effectLst/>
        </p:spPr>
      </p:pic>
      <p:sp>
        <p:nvSpPr>
          <p:cNvPr id="4" name="TextBox 3"/>
          <p:cNvSpPr txBox="1"/>
          <p:nvPr/>
        </p:nvSpPr>
        <p:spPr>
          <a:xfrm>
            <a:off x="567559" y="1340069"/>
            <a:ext cx="2412124" cy="646331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en-US" sz="3600" dirty="0" smtClean="0"/>
              <a:t>Questions?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3083016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3" t="7463" r="4292" b="7353"/>
          <a:stretch/>
        </p:blipFill>
        <p:spPr>
          <a:xfrm>
            <a:off x="0" y="247968"/>
            <a:ext cx="12175499" cy="638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29" t="7510" r="4172" b="7622"/>
          <a:stretch/>
        </p:blipFill>
        <p:spPr>
          <a:xfrm>
            <a:off x="-1" y="232470"/>
            <a:ext cx="12222261" cy="6369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01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Some terms</a:t>
            </a:r>
            <a:r>
              <a:rPr lang="en-US" dirty="0" smtClean="0"/>
              <a:t>…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effectLst/>
        </p:spPr>
        <p:txBody>
          <a:bodyPr>
            <a:normAutofit fontScale="92500" lnSpcReduction="10000"/>
          </a:bodyPr>
          <a:lstStyle/>
          <a:p>
            <a:r>
              <a:rPr lang="en-US" sz="2800" dirty="0" smtClean="0"/>
              <a:t>Gross Primary Production (GPP) – this is the phototrophic synthesis of organic compounds using light and CO</a:t>
            </a:r>
            <a:r>
              <a:rPr lang="en-US" sz="2800" baseline="-25000" dirty="0" smtClean="0"/>
              <a:t>2</a:t>
            </a:r>
            <a:r>
              <a:rPr lang="en-US" sz="2800" dirty="0"/>
              <a:t> </a:t>
            </a:r>
            <a:r>
              <a:rPr lang="en-US" sz="2800" dirty="0" smtClean="0"/>
              <a:t>which produces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Ecosystem Respiration (ER) – this is the release of CO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 through metabolism by autotrophic and heterotrophic organisms which consumes O</a:t>
            </a:r>
            <a:r>
              <a:rPr lang="en-US" sz="2800" baseline="-25000" dirty="0" smtClean="0"/>
              <a:t>2</a:t>
            </a:r>
            <a:r>
              <a:rPr lang="en-US" sz="2800" dirty="0" smtClean="0"/>
              <a:t>.</a:t>
            </a:r>
          </a:p>
          <a:p>
            <a:endParaRPr lang="en-US" sz="2800" dirty="0" smtClean="0"/>
          </a:p>
          <a:p>
            <a:r>
              <a:rPr lang="en-US" sz="2800" dirty="0" smtClean="0"/>
              <a:t>Trout Biomass – this is the estimated mass of all trout per stream reach.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689259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Content Placeholder 14"/>
          <p:cNvSpPr>
            <a:spLocks noGrp="1"/>
          </p:cNvSpPr>
          <p:nvPr>
            <p:ph sz="half" idx="1"/>
          </p:nvPr>
        </p:nvSpPr>
        <p:spPr>
          <a:xfrm>
            <a:off x="724395" y="451262"/>
            <a:ext cx="5249897" cy="6406738"/>
          </a:xfrm>
        </p:spPr>
        <p:txBody>
          <a:bodyPr>
            <a:normAutofit/>
          </a:bodyPr>
          <a:lstStyle/>
          <a:p>
            <a:r>
              <a:rPr lang="en-US" dirty="0" smtClean="0"/>
              <a:t>Basin</a:t>
            </a:r>
          </a:p>
          <a:p>
            <a:pPr lvl="1"/>
            <a:r>
              <a:rPr lang="en-US" sz="2000" dirty="0" err="1" smtClean="0"/>
              <a:t>Swauk</a:t>
            </a:r>
            <a:endParaRPr lang="en-US" sz="2000" dirty="0" smtClean="0"/>
          </a:p>
          <a:p>
            <a:pPr lvl="2"/>
            <a:r>
              <a:rPr lang="en-US" sz="2000" dirty="0" err="1"/>
              <a:t>Swauk</a:t>
            </a:r>
            <a:endParaRPr lang="en-US" sz="2000" dirty="0"/>
          </a:p>
          <a:p>
            <a:pPr lvl="2"/>
            <a:r>
              <a:rPr lang="en-US" sz="2000" dirty="0"/>
              <a:t>Iron</a:t>
            </a:r>
          </a:p>
          <a:p>
            <a:pPr lvl="2"/>
            <a:r>
              <a:rPr lang="en-US" sz="2000" dirty="0"/>
              <a:t>Blue</a:t>
            </a:r>
          </a:p>
          <a:p>
            <a:pPr lvl="2"/>
            <a:r>
              <a:rPr lang="en-US" sz="2000" dirty="0"/>
              <a:t>Hurley</a:t>
            </a:r>
          </a:p>
          <a:p>
            <a:pPr lvl="2"/>
            <a:r>
              <a:rPr lang="en-US" sz="2000" dirty="0" smtClean="0"/>
              <a:t>Hovey</a:t>
            </a:r>
          </a:p>
          <a:p>
            <a:pPr lvl="1"/>
            <a:r>
              <a:rPr lang="en-US" sz="2000" dirty="0" err="1" smtClean="0"/>
              <a:t>Teanaway</a:t>
            </a:r>
            <a:endParaRPr lang="en-US" sz="2000" dirty="0" smtClean="0"/>
          </a:p>
          <a:p>
            <a:pPr lvl="2"/>
            <a:r>
              <a:rPr lang="en-US" sz="2000" dirty="0"/>
              <a:t>Miller</a:t>
            </a:r>
          </a:p>
          <a:p>
            <a:pPr lvl="2"/>
            <a:r>
              <a:rPr lang="en-US" sz="2000" dirty="0"/>
              <a:t>Jack</a:t>
            </a:r>
          </a:p>
          <a:p>
            <a:pPr lvl="2"/>
            <a:r>
              <a:rPr lang="en-US" sz="2000" dirty="0" smtClean="0"/>
              <a:t>Standup</a:t>
            </a:r>
          </a:p>
          <a:p>
            <a:pPr lvl="1"/>
            <a:r>
              <a:rPr lang="en-US" sz="2000" dirty="0" err="1" smtClean="0"/>
              <a:t>Taneum</a:t>
            </a:r>
            <a:endParaRPr lang="en-US" sz="2000" dirty="0" smtClean="0"/>
          </a:p>
          <a:p>
            <a:pPr lvl="2"/>
            <a:r>
              <a:rPr lang="en-US" sz="2000" dirty="0"/>
              <a:t>First</a:t>
            </a:r>
          </a:p>
          <a:p>
            <a:pPr lvl="2"/>
            <a:r>
              <a:rPr lang="en-US" sz="2000" dirty="0"/>
              <a:t>Frost</a:t>
            </a:r>
          </a:p>
          <a:p>
            <a:pPr lvl="1"/>
            <a:endParaRPr lang="en-US" sz="2000" dirty="0"/>
          </a:p>
          <a:p>
            <a:pPr lvl="2"/>
            <a:endParaRPr lang="en-US" sz="2000" dirty="0"/>
          </a:p>
        </p:txBody>
      </p:sp>
      <p:sp>
        <p:nvSpPr>
          <p:cNvPr id="16" name="Content Placeholder 15"/>
          <p:cNvSpPr>
            <a:spLocks noGrp="1"/>
          </p:cNvSpPr>
          <p:nvPr>
            <p:ph sz="half" idx="2"/>
          </p:nvPr>
        </p:nvSpPr>
        <p:spPr>
          <a:xfrm>
            <a:off x="6013336" y="451262"/>
            <a:ext cx="5254221" cy="6406739"/>
          </a:xfrm>
        </p:spPr>
        <p:txBody>
          <a:bodyPr/>
          <a:lstStyle/>
          <a:p>
            <a:r>
              <a:rPr lang="en-US" dirty="0" smtClean="0"/>
              <a:t>Time of Sampling</a:t>
            </a:r>
          </a:p>
          <a:p>
            <a:pPr lvl="1"/>
            <a:r>
              <a:rPr lang="en-US" sz="2000" dirty="0" smtClean="0"/>
              <a:t>Summer 2017</a:t>
            </a:r>
          </a:p>
          <a:p>
            <a:pPr lvl="1"/>
            <a:r>
              <a:rPr lang="en-US" sz="2000" dirty="0" smtClean="0"/>
              <a:t>Fall 2017</a:t>
            </a:r>
          </a:p>
          <a:p>
            <a:pPr lvl="1"/>
            <a:r>
              <a:rPr lang="en-US" sz="2000" dirty="0" smtClean="0"/>
              <a:t>Summer 2018</a:t>
            </a:r>
            <a:endParaRPr lang="en-US" sz="2000" dirty="0"/>
          </a:p>
        </p:txBody>
      </p:sp>
      <p:pic>
        <p:nvPicPr>
          <p:cNvPr id="17" name="Picture 2" descr="Image result for teanaway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752" y="2912673"/>
            <a:ext cx="4816700" cy="312122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311918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7223" t="29969" r="50220" b="22353"/>
          <a:stretch/>
        </p:blipFill>
        <p:spPr>
          <a:xfrm>
            <a:off x="289367" y="0"/>
            <a:ext cx="11652101" cy="6825876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4294209" y="266632"/>
            <a:ext cx="2743200" cy="2638614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1504709" y="0"/>
            <a:ext cx="3020992" cy="14931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417927" y="5312780"/>
            <a:ext cx="1677091" cy="1416935"/>
          </a:xfrm>
          <a:prstGeom prst="ellipse">
            <a:avLst/>
          </a:prstGeom>
          <a:noFill/>
          <a:ln w="76200"/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/>
          <p:cNvSpPr txBox="1"/>
          <p:nvPr/>
        </p:nvSpPr>
        <p:spPr>
          <a:xfrm>
            <a:off x="5474525" y="290945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Swauk</a:t>
            </a:r>
            <a:r>
              <a:rPr lang="en-US" dirty="0" smtClean="0"/>
              <a:t> drainage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921822" y="6375070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Taneum</a:t>
            </a:r>
            <a:r>
              <a:rPr lang="en-US" dirty="0" smtClean="0"/>
              <a:t> drainage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219200" y="1587335"/>
            <a:ext cx="2493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Teanaway</a:t>
            </a:r>
            <a:r>
              <a:rPr lang="en-US" dirty="0" smtClean="0"/>
              <a:t> drainage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734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Collected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effectLst/>
        </p:spPr>
        <p:txBody>
          <a:bodyPr>
            <a:normAutofit/>
          </a:bodyPr>
          <a:lstStyle/>
          <a:p>
            <a:pPr marL="36900" indent="0">
              <a:buNone/>
            </a:pPr>
            <a:r>
              <a:rPr lang="en-US" sz="1800" dirty="0" smtClean="0"/>
              <a:t>Elevation (m)</a:t>
            </a:r>
          </a:p>
          <a:p>
            <a:pPr marL="36900" indent="0">
              <a:buNone/>
            </a:pPr>
            <a:r>
              <a:rPr lang="en-US" sz="1800" dirty="0" smtClean="0"/>
              <a:t>Aspect (º)</a:t>
            </a:r>
          </a:p>
          <a:p>
            <a:pPr marL="36900" indent="0">
              <a:buNone/>
            </a:pPr>
            <a:r>
              <a:rPr lang="en-US" sz="1800" dirty="0" smtClean="0"/>
              <a:t>Slope (%)</a:t>
            </a:r>
          </a:p>
          <a:p>
            <a:pPr marL="36900" indent="0">
              <a:buNone/>
            </a:pPr>
            <a:r>
              <a:rPr lang="en-US" sz="1800" dirty="0" smtClean="0"/>
              <a:t>Bank Full (m)</a:t>
            </a:r>
          </a:p>
          <a:p>
            <a:pPr marL="36900" indent="0">
              <a:buNone/>
            </a:pPr>
            <a:r>
              <a:rPr lang="en-US" sz="1800" dirty="0" smtClean="0"/>
              <a:t>Pebble Median (mm)</a:t>
            </a:r>
          </a:p>
          <a:p>
            <a:pPr marL="36900" indent="0">
              <a:buNone/>
            </a:pPr>
            <a:r>
              <a:rPr lang="en-US" sz="1800" dirty="0"/>
              <a:t>Wetted Width (m)</a:t>
            </a:r>
          </a:p>
          <a:p>
            <a:pPr marL="36900" indent="0">
              <a:buNone/>
            </a:pPr>
            <a:r>
              <a:rPr lang="en-US" sz="1800" dirty="0"/>
              <a:t>Depth (m)</a:t>
            </a:r>
          </a:p>
          <a:p>
            <a:pPr marL="36900" indent="0">
              <a:buNone/>
            </a:pPr>
            <a:r>
              <a:rPr lang="en-US" sz="1800" dirty="0"/>
              <a:t>Discharge (L/s)</a:t>
            </a:r>
          </a:p>
          <a:p>
            <a:pPr marL="36900" indent="0">
              <a:buNone/>
            </a:pPr>
            <a:r>
              <a:rPr lang="en-US" sz="1800" dirty="0"/>
              <a:t>Canopy (% open</a:t>
            </a:r>
            <a:r>
              <a:rPr lang="en-US" sz="1800" dirty="0" smtClean="0"/>
              <a:t>)</a:t>
            </a:r>
            <a:endParaRPr lang="en-US" sz="1800" dirty="0"/>
          </a:p>
          <a:p>
            <a:pPr marL="36900" indent="0">
              <a:buNone/>
            </a:pPr>
            <a:endParaRPr lang="en-US" sz="1800" dirty="0"/>
          </a:p>
          <a:p>
            <a:pPr marL="36900" indent="0">
              <a:buNone/>
            </a:pPr>
            <a:endParaRPr lang="en-US" sz="1800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989108" cy="4058751"/>
          </a:xfrm>
        </p:spPr>
        <p:txBody>
          <a:bodyPr>
            <a:noAutofit/>
          </a:bodyPr>
          <a:lstStyle/>
          <a:p>
            <a:pPr marL="36900" indent="0">
              <a:buNone/>
            </a:pPr>
            <a:r>
              <a:rPr lang="en-US" sz="1800" dirty="0" smtClean="0"/>
              <a:t>Carbon (C) </a:t>
            </a:r>
            <a:r>
              <a:rPr lang="en-US" sz="1800" dirty="0"/>
              <a:t>(DOC mg C/L)</a:t>
            </a:r>
          </a:p>
          <a:p>
            <a:pPr marL="36900" indent="0">
              <a:buNone/>
            </a:pPr>
            <a:r>
              <a:rPr lang="en-US" sz="1800" dirty="0" smtClean="0"/>
              <a:t>Nitrogen (N) </a:t>
            </a:r>
            <a:r>
              <a:rPr lang="en-US" sz="1800" dirty="0"/>
              <a:t>(DIN mg N/L)</a:t>
            </a:r>
          </a:p>
          <a:p>
            <a:pPr marL="36900" indent="0">
              <a:buNone/>
            </a:pPr>
            <a:r>
              <a:rPr lang="en-US" sz="1800" dirty="0" smtClean="0"/>
              <a:t>Phosphorus (P) </a:t>
            </a:r>
            <a:r>
              <a:rPr lang="en-US" sz="1800" dirty="0"/>
              <a:t>(SRP mg P/L)</a:t>
            </a:r>
          </a:p>
          <a:p>
            <a:pPr marL="36900" indent="0">
              <a:buNone/>
            </a:pPr>
            <a:r>
              <a:rPr lang="en-US" sz="1800" dirty="0" err="1" smtClean="0"/>
              <a:t>Photosynthetically</a:t>
            </a:r>
            <a:r>
              <a:rPr lang="en-US" sz="1800" dirty="0" smtClean="0"/>
              <a:t> </a:t>
            </a:r>
            <a:r>
              <a:rPr lang="en-US" sz="1800" dirty="0"/>
              <a:t>Active Radiation (PAR) (</a:t>
            </a:r>
            <a:r>
              <a:rPr lang="en-US" sz="1800" dirty="0" smtClean="0"/>
              <a:t>µ</a:t>
            </a:r>
            <a:r>
              <a:rPr lang="en-US" sz="1800" dirty="0" err="1" smtClean="0"/>
              <a:t>mol</a:t>
            </a:r>
            <a:r>
              <a:rPr lang="en-US" sz="1800" dirty="0" smtClean="0"/>
              <a:t> photons/m</a:t>
            </a:r>
            <a:r>
              <a:rPr lang="en-US" sz="1800" baseline="30000" dirty="0" smtClean="0"/>
              <a:t>2</a:t>
            </a:r>
            <a:r>
              <a:rPr lang="en-US" sz="1800" dirty="0" smtClean="0"/>
              <a:t>/s</a:t>
            </a:r>
            <a:r>
              <a:rPr lang="en-US" sz="1800" dirty="0"/>
              <a:t>)</a:t>
            </a:r>
          </a:p>
          <a:p>
            <a:pPr marL="36900" indent="0">
              <a:buNone/>
            </a:pPr>
            <a:r>
              <a:rPr lang="en-US" sz="1800" dirty="0"/>
              <a:t>Water Temperature (ºC)</a:t>
            </a:r>
          </a:p>
          <a:p>
            <a:pPr marL="36900" indent="0">
              <a:buNone/>
            </a:pPr>
            <a:r>
              <a:rPr lang="en-US" sz="1800" dirty="0"/>
              <a:t>Dissolved Oxygen (DO) (mg/L)</a:t>
            </a:r>
          </a:p>
          <a:p>
            <a:pPr marL="36900" indent="0">
              <a:buNone/>
            </a:pPr>
            <a:r>
              <a:rPr lang="en-US" sz="1800" b="1" dirty="0"/>
              <a:t>Cutthroat Biomass (g/m of stream)</a:t>
            </a:r>
          </a:p>
          <a:p>
            <a:pPr marL="36900" indent="0">
              <a:buNone/>
            </a:pPr>
            <a:r>
              <a:rPr lang="en-US" sz="1800" b="1" dirty="0" smtClean="0"/>
              <a:t>Gross </a:t>
            </a:r>
            <a:r>
              <a:rPr lang="en-US" sz="1800" b="1" dirty="0"/>
              <a:t>Primary Production (GPP)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pPr marL="36900" indent="0">
              <a:buNone/>
            </a:pPr>
            <a:r>
              <a:rPr lang="en-US" sz="1800" b="1" dirty="0"/>
              <a:t>Ecosystem Respiration (ER) (g O</a:t>
            </a:r>
            <a:r>
              <a:rPr lang="en-US" sz="1800" b="1" baseline="-25000" dirty="0"/>
              <a:t>2</a:t>
            </a:r>
            <a:r>
              <a:rPr lang="en-US" sz="1800" b="1" dirty="0"/>
              <a:t>/m</a:t>
            </a:r>
            <a:r>
              <a:rPr lang="en-US" sz="1800" b="1" baseline="30000" dirty="0"/>
              <a:t>2</a:t>
            </a:r>
            <a:r>
              <a:rPr lang="en-US" sz="1800" b="1" dirty="0"/>
              <a:t>/d)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6532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08577"/>
            <a:ext cx="4000500" cy="333375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750" y="2108577"/>
            <a:ext cx="4000500" cy="3333750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1500" y="2108577"/>
            <a:ext cx="4000500" cy="33337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Geographic Site Variables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7040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Hydrologic Site Variables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766" y="2346378"/>
            <a:ext cx="4000500" cy="333375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42" y="2346378"/>
            <a:ext cx="4000500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3436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14834</TotalTime>
  <Words>834</Words>
  <Application>Microsoft Office PowerPoint</Application>
  <PresentationFormat>Widescreen</PresentationFormat>
  <Paragraphs>184</Paragraphs>
  <Slides>38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2" baseType="lpstr">
      <vt:lpstr>Calisto MT</vt:lpstr>
      <vt:lpstr>Trebuchet MS</vt:lpstr>
      <vt:lpstr>Wingdings 2</vt:lpstr>
      <vt:lpstr>Slate</vt:lpstr>
      <vt:lpstr>Headwater Stream Ecosystems</vt:lpstr>
      <vt:lpstr>Why this study?</vt:lpstr>
      <vt:lpstr>Why this study?</vt:lpstr>
      <vt:lpstr>Some terms…</vt:lpstr>
      <vt:lpstr>PowerPoint Presentation</vt:lpstr>
      <vt:lpstr>PowerPoint Presentation</vt:lpstr>
      <vt:lpstr>Data Collected</vt:lpstr>
      <vt:lpstr>Geographic Site Variables</vt:lpstr>
      <vt:lpstr>Hydrologic Site Variables</vt:lpstr>
      <vt:lpstr>Hydrology Over Time</vt:lpstr>
      <vt:lpstr>Hydrologic Relationships</vt:lpstr>
      <vt:lpstr>Nutrients Over Time</vt:lpstr>
      <vt:lpstr>Trout Biomass</vt:lpstr>
      <vt:lpstr>Light and Temp Over Time</vt:lpstr>
      <vt:lpstr>PowerPoint Presentation</vt:lpstr>
      <vt:lpstr>Choosing a model to estimate metabolism</vt:lpstr>
      <vt:lpstr>Choosing a model to estimate metabolism</vt:lpstr>
      <vt:lpstr>PowerPoint Presentation</vt:lpstr>
      <vt:lpstr>Metabolism Over Time</vt:lpstr>
      <vt:lpstr>GPP and ER relationship</vt:lpstr>
      <vt:lpstr>GPP model</vt:lpstr>
      <vt:lpstr>GPP Model Validation</vt:lpstr>
      <vt:lpstr>GPP Model Interpretation</vt:lpstr>
      <vt:lpstr>GPP Non-Model considerations</vt:lpstr>
      <vt:lpstr>ER Model</vt:lpstr>
      <vt:lpstr>ER Model Validation</vt:lpstr>
      <vt:lpstr>ER Model Interpretation</vt:lpstr>
      <vt:lpstr>ER Non-Model Considerations</vt:lpstr>
      <vt:lpstr>Trout Biomass Model</vt:lpstr>
      <vt:lpstr>Trout Model Validation</vt:lpstr>
      <vt:lpstr>PowerPoint Presentation</vt:lpstr>
      <vt:lpstr>PowerPoint Presentation</vt:lpstr>
      <vt:lpstr>Trout Non-Model Considerations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Zach Lessig</dc:creator>
  <cp:lastModifiedBy>Zach Lessig</cp:lastModifiedBy>
  <cp:revision>219</cp:revision>
  <dcterms:created xsi:type="dcterms:W3CDTF">2018-03-13T15:47:14Z</dcterms:created>
  <dcterms:modified xsi:type="dcterms:W3CDTF">2019-01-09T18:53:38Z</dcterms:modified>
</cp:coreProperties>
</file>